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66" r:id="rId2"/>
    <p:sldId id="260" r:id="rId3"/>
    <p:sldId id="268" r:id="rId4"/>
    <p:sldId id="286" r:id="rId5"/>
    <p:sldId id="290" r:id="rId6"/>
    <p:sldId id="271" r:id="rId7"/>
    <p:sldId id="284" r:id="rId8"/>
    <p:sldId id="288" r:id="rId9"/>
    <p:sldId id="270" r:id="rId10"/>
    <p:sldId id="280" r:id="rId11"/>
    <p:sldId id="276" r:id="rId12"/>
    <p:sldId id="272" r:id="rId13"/>
    <p:sldId id="289" r:id="rId14"/>
    <p:sldId id="279" r:id="rId15"/>
    <p:sldId id="267" r:id="rId16"/>
  </p:sldIdLst>
  <p:sldSz cx="12192000" cy="6858000"/>
  <p:notesSz cx="6858000" cy="9144000"/>
  <p:embeddedFontLst>
    <p:embeddedFont>
      <p:font typeface="다음_SemiBold" panose="02000700060000000000" pitchFamily="2" charset="-127"/>
      <p:regular r:id="rId18"/>
    </p:embeddedFont>
    <p:embeddedFont>
      <p:font typeface="나눔바른고딕" panose="020B0603020101020101" pitchFamily="50" charset="-127"/>
      <p:regular r:id="rId19"/>
      <p:bold r:id="rId20"/>
    </p:embeddedFont>
    <p:embeddedFont>
      <p:font typeface="다음_Regular" panose="02000603060000000000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F59"/>
    <a:srgbClr val="FFFFFF"/>
    <a:srgbClr val="DAD8D8"/>
    <a:srgbClr val="FDC7C8"/>
    <a:srgbClr val="FFC6C0"/>
    <a:srgbClr val="FC979A"/>
    <a:srgbClr val="465159"/>
    <a:srgbClr val="D0021B"/>
    <a:srgbClr val="41434A"/>
    <a:srgbClr val="D30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387" autoAdjust="0"/>
  </p:normalViewPr>
  <p:slideViewPr>
    <p:cSldViewPr snapToGrid="0" showGuides="1">
      <p:cViewPr>
        <p:scale>
          <a:sx n="66" d="100"/>
          <a:sy n="66" d="100"/>
        </p:scale>
        <p:origin x="1584" y="1013"/>
      </p:cViewPr>
      <p:guideLst>
        <p:guide orient="horz" pos="2160"/>
        <p:guide pos="3840"/>
        <p:guide pos="166"/>
        <p:guide pos="7514"/>
        <p:guide orient="horz" pos="164"/>
        <p:guide orient="horz" pos="41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쿠폰의 종류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사용도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4E1-4EC7-A832-F43EE8DBD30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4E1-4EC7-A832-F43EE8DBD30B}"/>
              </c:ext>
            </c:extLst>
          </c:dPt>
          <c:cat>
            <c:strRef>
              <c:f>Sheet1!$A$2:$A$3</c:f>
              <c:strCache>
                <c:ptCount val="2"/>
                <c:pt idx="0">
                  <c:v>종이쿠폰</c:v>
                </c:pt>
                <c:pt idx="1">
                  <c:v>쿠폰서비스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89F-4A18-83BE-90AA18EC08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쿠폰의 홍보효과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유용하다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종이쿠폰</c:v>
                </c:pt>
                <c:pt idx="1">
                  <c:v>모바일쿠폰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51-4184-884D-FD616CA864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유용하지않다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종이쿠폰</c:v>
                </c:pt>
                <c:pt idx="1">
                  <c:v>모바일쿠폰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51-4184-884D-FD616CA86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294344992"/>
        <c:axId val="-1294343360"/>
      </c:barChart>
      <c:catAx>
        <c:axId val="-1294344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-1294343360"/>
        <c:crosses val="autoZero"/>
        <c:auto val="1"/>
        <c:lblAlgn val="ctr"/>
        <c:lblOffset val="100"/>
        <c:noMultiLvlLbl val="0"/>
      </c:catAx>
      <c:valAx>
        <c:axId val="-129434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94344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0D92-6CBC-47AF-AFC5-8B98B943144C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CC356-CD25-4E28-AC44-A9EA61F5B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430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대기업과 달리</a:t>
            </a:r>
            <a:r>
              <a:rPr lang="en-US" altLang="ko-KR" dirty="0"/>
              <a:t>, </a:t>
            </a:r>
            <a:r>
              <a:rPr lang="ko-KR" altLang="en-US" dirty="0"/>
              <a:t>소상공인들에겐 이런 서비스를 제공할 환경이 구축되지 않다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소상공인들과 소비자들에게 편리를 제공하자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=&gt;</a:t>
            </a:r>
            <a:r>
              <a:rPr lang="ko-KR" altLang="en-US" dirty="0"/>
              <a:t>쉽고 간편하게 쿠폰을 관리</a:t>
            </a:r>
            <a:r>
              <a:rPr lang="en-US" altLang="ko-KR" dirty="0"/>
              <a:t>.</a:t>
            </a:r>
            <a:r>
              <a:rPr lang="ko-KR" altLang="en-US" dirty="0"/>
              <a:t>제공 할 수 있는 어플을 개발하자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CC356-CD25-4E28-AC44-A9EA61F5B5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9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CC356-CD25-4E28-AC44-A9EA61F5B5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5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CC356-CD25-4E28-AC44-A9EA61F5B5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37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종이 쿠폰 사용하는 소상공인이 대다수</a:t>
            </a:r>
          </a:p>
          <a:p>
            <a:r>
              <a:rPr lang="ko-KR" altLang="en-US" dirty="0"/>
              <a:t>소상공인들의 외부 쿠폰 서비스 에 대한 의견은 이용할 수 있으나 서비스 가격이 부담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쿠폰의 효과를 알고 있어 사용하고 있지만 효과를 보지는 못하고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쿠폰으로 인하여 홍보효과가 있다면 좋다고 생각하는 의견이 대부분</a:t>
            </a:r>
          </a:p>
          <a:p>
            <a:r>
              <a:rPr lang="ko-KR" altLang="en-US" dirty="0"/>
              <a:t>쿠폰을 제작하는데 회의적인 의견도 있었지만 관리의 편리성과 차별성으로 인해 긍정적인 의견이 많았다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CC356-CD25-4E28-AC44-A9EA61F5B5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09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종이 쿠폰 사용하는 소상공인이 대다수</a:t>
            </a:r>
          </a:p>
          <a:p>
            <a:r>
              <a:rPr lang="ko-KR" altLang="en-US" dirty="0"/>
              <a:t>소상공인들의 외부 쿠폰 서비스 에 대한 의견은 이용할 수 있으나 서비스 가격이 부담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쿠폰의 효과를 알고 있어 사용하고 있지만 효과를 보지는 못하고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쿠폰으로 인하여 홍보효과가 있다면 좋다고 생각하는 의견이 대부분</a:t>
            </a:r>
          </a:p>
          <a:p>
            <a:r>
              <a:rPr lang="ko-KR" altLang="en-US" dirty="0"/>
              <a:t>쿠폰을 제작하는데 회의적인 의견도 있었지만 관리의 편리성과 차별성으로 인해 긍정적인 의견이 많았다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CC356-CD25-4E28-AC44-A9EA61F5B5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8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여름 방학 기간동안 그룹 스터디를 통해 어플 개발에 필요한 안드로이드 지식 습득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스터디 후 개발 시작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어플 등록 및 완성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CC356-CD25-4E28-AC44-A9EA61F5B5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33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개발을 위해 사용한 프로그램은</a:t>
            </a:r>
            <a:r>
              <a:rPr lang="en-US" altLang="ko-KR" dirty="0"/>
              <a:t>, </a:t>
            </a:r>
            <a:r>
              <a:rPr lang="ko-KR" altLang="en-US" dirty="0"/>
              <a:t>서버파트에서는 </a:t>
            </a:r>
            <a:r>
              <a:rPr lang="en-US" altLang="ko-KR" dirty="0"/>
              <a:t>~~~</a:t>
            </a:r>
            <a:r>
              <a:rPr lang="ko-KR" altLang="en-US" dirty="0"/>
              <a:t>을 사용해 서버의 데이터베이스를 관리하고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클라이언트파트에서는 안드로이드 스튜디오를 사용해 어플리케이션을 구성했으며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버전관리 시스템 깃을 사용하여 효과적인 협업 및 버전관리를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CC356-CD25-4E28-AC44-A9EA61F5B5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02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기대효과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소상공인들에게 보다 쉽게 소비자에게 모바일 쿠폰 서비스 제공</a:t>
            </a:r>
            <a:r>
              <a:rPr lang="en-US" altLang="ko-KR" dirty="0"/>
              <a:t>,</a:t>
            </a:r>
            <a:r>
              <a:rPr lang="ko-KR" altLang="en-US" dirty="0"/>
              <a:t> 쿠폰 마케팅을 통한 단골 확보 및 골목상권 활성화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쿠폰 제작의 비용 절감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lang="ko-KR" altLang="en-US" dirty="0"/>
              <a:t>소비자들의 쿠폰 관리 편리성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CC356-CD25-4E28-AC44-A9EA61F5B5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654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기대효과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소상공인들에게 보다 쉽게 소비자에게 모바일 쿠폰 서비스 제공</a:t>
            </a:r>
            <a:r>
              <a:rPr lang="en-US" altLang="ko-KR" dirty="0"/>
              <a:t>,</a:t>
            </a:r>
            <a:r>
              <a:rPr lang="ko-KR" altLang="en-US" dirty="0"/>
              <a:t> 쿠폰 마케팅을 통한 단골 확보 및 골목상권 활성화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쿠폰 제작의 비용 절감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lang="ko-KR" altLang="en-US" dirty="0"/>
              <a:t>소비자들의 쿠폰 관리 편리성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CC356-CD25-4E28-AC44-A9EA61F5B5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54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2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1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7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8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8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3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9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2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57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4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3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65F25-9943-444D-8E5B-12912EA77DD8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3" Type="http://schemas.openxmlformats.org/officeDocument/2006/relationships/image" Target="../media/image23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1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5400000">
            <a:off x="2816683" y="1335067"/>
            <a:ext cx="575483" cy="554213"/>
          </a:xfrm>
          <a:prstGeom prst="rtTriangle">
            <a:avLst/>
          </a:prstGeom>
          <a:solidFill>
            <a:srgbClr val="FDC7C8"/>
          </a:solidFill>
          <a:ln>
            <a:solidFill>
              <a:srgbClr val="FDC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8706404" y="4589521"/>
            <a:ext cx="575483" cy="554213"/>
          </a:xfrm>
          <a:prstGeom prst="rtTriangle">
            <a:avLst/>
          </a:prstGeom>
          <a:solidFill>
            <a:srgbClr val="FDC7C8"/>
          </a:solidFill>
          <a:ln>
            <a:solidFill>
              <a:srgbClr val="FDC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2412" y="3225346"/>
            <a:ext cx="443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rgbClr val="FDC7C8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QPhone</a:t>
            </a:r>
            <a:endParaRPr lang="ko-KR" altLang="en-US" sz="6600">
              <a:solidFill>
                <a:srgbClr val="FDC7C8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740345" y="2082749"/>
            <a:ext cx="838310" cy="949582"/>
            <a:chOff x="2261963" y="1761575"/>
            <a:chExt cx="838310" cy="949582"/>
          </a:xfrm>
          <a:solidFill>
            <a:srgbClr val="465159"/>
          </a:solidFill>
        </p:grpSpPr>
        <p:sp>
          <p:nvSpPr>
            <p:cNvPr id="13" name="모서리가 둥근 직사각형 12"/>
            <p:cNvSpPr/>
            <p:nvPr/>
          </p:nvSpPr>
          <p:spPr>
            <a:xfrm>
              <a:off x="2265788" y="2057919"/>
              <a:ext cx="650228" cy="95768"/>
            </a:xfrm>
            <a:prstGeom prst="roundRect">
              <a:avLst>
                <a:gd name="adj" fmla="val 29454"/>
              </a:avLst>
            </a:prstGeom>
            <a:grpFill/>
            <a:ln w="57150">
              <a:solidFill>
                <a:srgbClr val="FFC6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6C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17835043">
              <a:off x="2416272" y="1875197"/>
              <a:ext cx="668979" cy="441735"/>
            </a:xfrm>
            <a:prstGeom prst="roundRect">
              <a:avLst>
                <a:gd name="adj" fmla="val 9703"/>
              </a:avLst>
            </a:prstGeom>
            <a:grpFill/>
            <a:ln w="57150">
              <a:solidFill>
                <a:srgbClr val="FFC6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6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7850690">
              <a:off x="2630527" y="1787017"/>
              <a:ext cx="36003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rgbClr val="FFC6C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Q</a:t>
              </a:r>
              <a:endParaRPr lang="ko-KR" altLang="en-US" sz="1600" b="1">
                <a:solidFill>
                  <a:srgbClr val="FFC6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261963" y="2153687"/>
              <a:ext cx="768710" cy="557470"/>
            </a:xfrm>
            <a:prstGeom prst="roundRect">
              <a:avLst>
                <a:gd name="adj" fmla="val 6762"/>
              </a:avLst>
            </a:prstGeom>
            <a:grpFill/>
            <a:ln w="57150">
              <a:solidFill>
                <a:srgbClr val="FFC6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6C0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74318" y="2359290"/>
              <a:ext cx="225955" cy="166914"/>
            </a:xfrm>
            <a:prstGeom prst="roundRect">
              <a:avLst>
                <a:gd name="adj" fmla="val 29454"/>
              </a:avLst>
            </a:prstGeom>
            <a:grpFill/>
            <a:ln w="57150">
              <a:solidFill>
                <a:srgbClr val="FFC6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6C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89734" y="4602557"/>
            <a:ext cx="2959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DC7C8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광운대학교 </a:t>
            </a:r>
            <a:r>
              <a:rPr lang="en-US" altLang="ko-KR" sz="1400">
                <a:solidFill>
                  <a:srgbClr val="FDC7C8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COMSSO</a:t>
            </a:r>
            <a:endParaRPr lang="ko-KR" altLang="en-US" sz="1400">
              <a:solidFill>
                <a:srgbClr val="FDC7C8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67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FC979A"/>
          </a:solidFill>
          <a:ln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47167" y="27090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개발 환경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B17F5B4-80E1-4F78-9137-7CCEC8D32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53" y="2626360"/>
            <a:ext cx="3305175" cy="1333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24E10FC-D70E-4C51-8057-493F71A81E48}"/>
              </a:ext>
            </a:extLst>
          </p:cNvPr>
          <p:cNvSpPr txBox="1"/>
          <p:nvPr/>
        </p:nvSpPr>
        <p:spPr>
          <a:xfrm>
            <a:off x="1390969" y="3521239"/>
            <a:ext cx="10913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/>
              <a:t>+</a:t>
            </a:r>
            <a:endParaRPr lang="ko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F0AE7A90-6DDA-412E-9BCD-60AD379E5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75" y="2764371"/>
            <a:ext cx="3629965" cy="13378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637CBEF-A491-4A1F-BD83-F32F50561800}"/>
              </a:ext>
            </a:extLst>
          </p:cNvPr>
          <p:cNvSpPr txBox="1"/>
          <p:nvPr/>
        </p:nvSpPr>
        <p:spPr>
          <a:xfrm>
            <a:off x="4407439" y="3917578"/>
            <a:ext cx="352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Minimum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SDK: 5.0 Lollipop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6F05CEE-88D5-44EA-B30B-B84CAF7A63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92" y="4743377"/>
            <a:ext cx="2677853" cy="13857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1339F9EC-CC78-47B7-ADD6-BB269805B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7" y="1790700"/>
            <a:ext cx="3238500" cy="2057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6FE21ED-48F6-47EE-8221-4299AE95F1B2}"/>
              </a:ext>
            </a:extLst>
          </p:cNvPr>
          <p:cNvSpPr txBox="1"/>
          <p:nvPr/>
        </p:nvSpPr>
        <p:spPr>
          <a:xfrm>
            <a:off x="1467488" y="1182682"/>
            <a:ext cx="103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A8E02E7-BF44-4C94-A121-090D1E69DC47}"/>
              </a:ext>
            </a:extLst>
          </p:cNvPr>
          <p:cNvSpPr txBox="1"/>
          <p:nvPr/>
        </p:nvSpPr>
        <p:spPr>
          <a:xfrm>
            <a:off x="5492112" y="1222364"/>
            <a:ext cx="103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CDB5C37-75D7-41F3-B120-95907AEE07E6}"/>
              </a:ext>
            </a:extLst>
          </p:cNvPr>
          <p:cNvSpPr txBox="1"/>
          <p:nvPr/>
        </p:nvSpPr>
        <p:spPr>
          <a:xfrm>
            <a:off x="9740486" y="1209664"/>
            <a:ext cx="103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VCS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0344F93-5F3D-4306-A2F7-EE92EB42DDA5}"/>
              </a:ext>
            </a:extLst>
          </p:cNvPr>
          <p:cNvCxnSpPr/>
          <p:nvPr/>
        </p:nvCxnSpPr>
        <p:spPr>
          <a:xfrm>
            <a:off x="3891280" y="1324922"/>
            <a:ext cx="0" cy="5065718"/>
          </a:xfrm>
          <a:prstGeom prst="line">
            <a:avLst/>
          </a:prstGeom>
          <a:ln w="38100" cap="flat" cmpd="sng" algn="ctr">
            <a:solidFill>
              <a:srgbClr val="FC979A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95C90925-46A5-43E4-A19B-DC8C8C38CF4B}"/>
              </a:ext>
            </a:extLst>
          </p:cNvPr>
          <p:cNvCxnSpPr/>
          <p:nvPr/>
        </p:nvCxnSpPr>
        <p:spPr>
          <a:xfrm>
            <a:off x="8165795" y="1284282"/>
            <a:ext cx="0" cy="5065718"/>
          </a:xfrm>
          <a:prstGeom prst="line">
            <a:avLst/>
          </a:prstGeom>
          <a:ln w="38100" cap="flat" cmpd="sng" algn="ctr">
            <a:solidFill>
              <a:srgbClr val="FC979A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17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각 삼각형 228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465159"/>
          </a:solidFill>
          <a:ln>
            <a:solidFill>
              <a:srgbClr val="465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6515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8267" y="1561405"/>
            <a:ext cx="8893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en-US" altLang="ko-KR" sz="24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블루투스 </a:t>
            </a:r>
            <a:r>
              <a:rPr lang="ko-KR" altLang="en-US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 문제점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67" y="3624570"/>
            <a:ext cx="800753" cy="800753"/>
          </a:xfrm>
          <a:prstGeom prst="rect">
            <a:avLst/>
          </a:prstGeom>
        </p:spPr>
      </p:pic>
      <p:sp>
        <p:nvSpPr>
          <p:cNvPr id="235" name="TextBox 234"/>
          <p:cNvSpPr txBox="1"/>
          <p:nvPr/>
        </p:nvSpPr>
        <p:spPr>
          <a:xfrm>
            <a:off x="1444067" y="2149918"/>
            <a:ext cx="9573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블루투스 사용하는 기기들이 증가함으로써 블루투스만으로는 앱 사용자 식별이 어렵다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u="sng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u="sng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쿠폰적립 하려는 사람을 정확하게 인식하려면</a:t>
            </a:r>
            <a:r>
              <a:rPr lang="en-US" altLang="ko-KR" sz="2000" u="sng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?”</a:t>
            </a:r>
            <a:r>
              <a:rPr lang="ko-KR" altLang="en-US" sz="2000" u="sng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2319434" y="3624570"/>
            <a:ext cx="86724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가입시 핸드폰 고유번호인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번호를 같이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등록한다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쿠폰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적립시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rssi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수신 신호 세기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기반으로 강한 세기를 가진 블루투스 기기의 리스트를 얻어오고 사용자에게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물어본다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sz="2000" dirty="0"/>
          </a:p>
        </p:txBody>
      </p:sp>
      <p:sp>
        <p:nvSpPr>
          <p:cNvPr id="9" name="직각 삼각형 8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FC979A"/>
          </a:solidFill>
          <a:ln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7167" y="270902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추진 문제점 및 해결방안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32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5" grpId="0"/>
      <p:bldP spid="2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xmlns="" id="{BD94F39D-9F0A-45AE-AED3-1E741F6CE49D}"/>
              </a:ext>
            </a:extLst>
          </p:cNvPr>
          <p:cNvSpPr/>
          <p:nvPr/>
        </p:nvSpPr>
        <p:spPr>
          <a:xfrm>
            <a:off x="716280" y="3049720"/>
            <a:ext cx="3151138" cy="2724150"/>
          </a:xfrm>
          <a:prstGeom prst="flowChartAlternateProcess">
            <a:avLst/>
          </a:prstGeom>
          <a:noFill/>
          <a:ln w="57150"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소상공인들에게 보다 쉽게 </a:t>
            </a:r>
            <a:endParaRPr lang="en-US" altLang="ko-KR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쿠폰 마케팅을 통한 단골 확보 및 골목상권 활성화</a:t>
            </a:r>
            <a:endParaRPr lang="en-US" altLang="ko-KR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FC979A"/>
          </a:solidFill>
          <a:ln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47167" y="270902"/>
            <a:ext cx="4387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기대효과 및 응용가능분야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EFED5AF-F001-40DD-AAD2-7789218A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13" y="2088286"/>
            <a:ext cx="1485900" cy="1325112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xmlns="" id="{BD94F39D-9F0A-45AE-AED3-1E741F6CE49D}"/>
              </a:ext>
            </a:extLst>
          </p:cNvPr>
          <p:cNvSpPr/>
          <p:nvPr/>
        </p:nvSpPr>
        <p:spPr>
          <a:xfrm>
            <a:off x="4398737" y="3049720"/>
            <a:ext cx="3234959" cy="2724150"/>
          </a:xfrm>
          <a:prstGeom prst="flowChartAlternateProcess">
            <a:avLst/>
          </a:prstGeom>
          <a:noFill/>
          <a:ln w="57150"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소상공인들에게 쿠폰 제작의 비용 절감</a:t>
            </a:r>
            <a:endParaRPr lang="en-US" altLang="ko-KR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소상공인이 별다른 기기없이 서비스 제공가능과 비용절감</a:t>
            </a:r>
            <a:endParaRPr lang="en-US" altLang="ko-KR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xmlns="" id="{BD94F39D-9F0A-45AE-AED3-1E741F6CE49D}"/>
              </a:ext>
            </a:extLst>
          </p:cNvPr>
          <p:cNvSpPr/>
          <p:nvPr/>
        </p:nvSpPr>
        <p:spPr>
          <a:xfrm>
            <a:off x="8165015" y="3049720"/>
            <a:ext cx="3235024" cy="2724150"/>
          </a:xfrm>
          <a:prstGeom prst="flowChartAlternateProcess">
            <a:avLst/>
          </a:prstGeom>
          <a:noFill/>
          <a:ln w="57150"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소비자에게 모바일 쿠폰 </a:t>
            </a:r>
            <a:endParaRPr lang="en-US" altLang="ko-KR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서비스를 제공하므로써 </a:t>
            </a:r>
            <a:endParaRPr lang="en-US" altLang="ko-KR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쿠폰관리의 편리성</a:t>
            </a:r>
            <a:endParaRPr lang="en-US" altLang="ko-KR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67C50A8-8800-46DB-B00E-9E7BA3D3D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581" y="1969902"/>
            <a:ext cx="1407269" cy="1433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86CF187-A257-4087-8A24-6F586656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497" y="1991137"/>
            <a:ext cx="1026059" cy="142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7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DFF70BF-D3B1-4924-AA4C-EAF09F5C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2"/>
          <a:stretch/>
        </p:blipFill>
        <p:spPr>
          <a:xfrm>
            <a:off x="2000250" y="1409700"/>
            <a:ext cx="7828212" cy="54483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b="32361"/>
          <a:stretch/>
        </p:blipFill>
        <p:spPr>
          <a:xfrm>
            <a:off x="3978149" y="2219350"/>
            <a:ext cx="3843752" cy="4638650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FC979A"/>
          </a:solidFill>
          <a:ln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47167" y="270902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개발 기술 및 특이사항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348614"/>
            <a:ext cx="2381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92630" y="4759053"/>
            <a:ext cx="1442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Geofence</a:t>
            </a:r>
            <a:endParaRPr lang="ko-KR" altLang="en-US" sz="20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52DF5CD-C39B-4D36-B504-7756972CF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1602"/>
          <a:stretch/>
        </p:blipFill>
        <p:spPr>
          <a:xfrm>
            <a:off x="3963816" y="2219350"/>
            <a:ext cx="3843752" cy="4651350"/>
          </a:xfrm>
          <a:prstGeom prst="rect">
            <a:avLst/>
          </a:prstGeom>
        </p:spPr>
      </p:pic>
      <p:pic>
        <p:nvPicPr>
          <p:cNvPr id="2052" name="Picture 4" descr="firebase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196" y="2734306"/>
            <a:ext cx="3256288" cy="16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709690" y="4532325"/>
            <a:ext cx="1442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Firebase</a:t>
            </a:r>
            <a:endParaRPr lang="ko-KR" altLang="en-US" sz="20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3816" y="3201703"/>
            <a:ext cx="3843752" cy="1173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b="32732"/>
          <a:stretch/>
        </p:blipFill>
        <p:spPr>
          <a:xfrm>
            <a:off x="3965744" y="2225700"/>
            <a:ext cx="3843752" cy="461325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980077" y="3208053"/>
            <a:ext cx="3843752" cy="1173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35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0" grpId="0" animBg="1"/>
      <p:bldP spid="10" grpId="1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1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255128" y="2791540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DC7C8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Q&amp;A</a:t>
            </a:r>
            <a:endParaRPr lang="ko-KR" altLang="en-US" sz="6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DC7C8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5400000">
            <a:off x="2816683" y="1335067"/>
            <a:ext cx="575483" cy="554213"/>
          </a:xfrm>
          <a:prstGeom prst="rtTriangle">
            <a:avLst/>
          </a:prstGeom>
          <a:solidFill>
            <a:srgbClr val="FDC7C8"/>
          </a:solidFill>
          <a:ln>
            <a:solidFill>
              <a:srgbClr val="FDC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8706404" y="4589521"/>
            <a:ext cx="575483" cy="554213"/>
          </a:xfrm>
          <a:prstGeom prst="rtTriangle">
            <a:avLst/>
          </a:prstGeom>
          <a:solidFill>
            <a:srgbClr val="FDC7C8"/>
          </a:solidFill>
          <a:ln>
            <a:solidFill>
              <a:srgbClr val="FDC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2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1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98768" y="2791540"/>
            <a:ext cx="4681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DC7C8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THANK YOU</a:t>
            </a:r>
            <a:endParaRPr lang="ko-KR" altLang="en-US" sz="6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DC7C8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5400000">
            <a:off x="2816683" y="1335067"/>
            <a:ext cx="575483" cy="554213"/>
          </a:xfrm>
          <a:prstGeom prst="rtTriangle">
            <a:avLst/>
          </a:prstGeom>
          <a:solidFill>
            <a:srgbClr val="FDC7C8"/>
          </a:solidFill>
          <a:ln>
            <a:solidFill>
              <a:srgbClr val="FDC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8706404" y="4589521"/>
            <a:ext cx="575483" cy="554213"/>
          </a:xfrm>
          <a:prstGeom prst="rtTriangle">
            <a:avLst/>
          </a:prstGeom>
          <a:solidFill>
            <a:srgbClr val="FDC7C8"/>
          </a:solidFill>
          <a:ln>
            <a:solidFill>
              <a:srgbClr val="FDC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8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7124130" cy="6858000"/>
          </a:xfrm>
          <a:prstGeom prst="parallelogram">
            <a:avLst/>
          </a:prstGeom>
          <a:solidFill>
            <a:srgbClr val="FFC6C0"/>
          </a:solidFill>
          <a:ln>
            <a:solidFill>
              <a:srgbClr val="FDC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FFC6C0"/>
          </a:solidFill>
          <a:ln>
            <a:solidFill>
              <a:srgbClr val="FDC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63463" y="871062"/>
            <a:ext cx="4095993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159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목차</a:t>
            </a:r>
            <a:endParaRPr lang="en-US" altLang="ko-KR" sz="32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65159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65159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159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159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개요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65159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159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기획방법 및 수행절차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159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추진 문제점 및 해결방안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159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기대효과 및 응용 가능분야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65159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159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개발기술과 특이사항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13"/>
          <a:stretch/>
        </p:blipFill>
        <p:spPr>
          <a:xfrm>
            <a:off x="439387" y="804990"/>
            <a:ext cx="4716537" cy="50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FC979A"/>
          </a:solidFill>
          <a:ln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47167" y="270902"/>
            <a:ext cx="2446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</a:t>
            </a:r>
            <a:r>
              <a:rPr lang="ko-KR" altLang="en-US" sz="28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개요</a:t>
            </a:r>
            <a:endParaRPr lang="en-US" altLang="ko-KR" sz="28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en-US" altLang="ko-KR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목적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344" y="4753638"/>
            <a:ext cx="302075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소상공인에게 서비스를 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제공할 환경 구축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75452D5-61F2-47EB-B4B2-565FB0F6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96" y="1078919"/>
            <a:ext cx="4816659" cy="48166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557B1F5A-5D81-4138-8BC4-2FF685CD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51" y="2354826"/>
            <a:ext cx="625622" cy="6256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2D2DBE4-7A4F-4F81-9729-1FA087FC4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28" y="3794139"/>
            <a:ext cx="847089" cy="8470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5ACD8A0-41BD-4BBC-A106-B0C64013B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44" y="3189269"/>
            <a:ext cx="595961" cy="5959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FCE7D92-A311-4AD7-86D3-833C91060C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73" y="2797766"/>
            <a:ext cx="623345" cy="6233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920A12CB-40E9-40AA-844F-E178E1D168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82" y="2797766"/>
            <a:ext cx="1551820" cy="15518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765F082-64D8-4992-8D15-E6065A8C90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549" y="2624547"/>
            <a:ext cx="1593127" cy="159312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3A56B3E9-A4B1-4468-942F-C28EE96A7EF7}"/>
              </a:ext>
            </a:extLst>
          </p:cNvPr>
          <p:cNvCxnSpPr/>
          <p:nvPr/>
        </p:nvCxnSpPr>
        <p:spPr>
          <a:xfrm>
            <a:off x="2898475" y="3623094"/>
            <a:ext cx="1173193" cy="0"/>
          </a:xfrm>
          <a:prstGeom prst="straightConnector1">
            <a:avLst/>
          </a:prstGeom>
          <a:ln w="57150" cap="flat" cmpd="sng" algn="ctr">
            <a:solidFill>
              <a:srgbClr val="FC979A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7C7B82FA-CCD9-4D6C-B455-AA80461ED24B}"/>
              </a:ext>
            </a:extLst>
          </p:cNvPr>
          <p:cNvCxnSpPr>
            <a:cxnSpLocks/>
          </p:cNvCxnSpPr>
          <p:nvPr/>
        </p:nvCxnSpPr>
        <p:spPr>
          <a:xfrm flipH="1">
            <a:off x="7902668" y="3623094"/>
            <a:ext cx="1155069" cy="0"/>
          </a:xfrm>
          <a:prstGeom prst="straightConnector1">
            <a:avLst/>
          </a:prstGeom>
          <a:ln w="57150" cap="flat" cmpd="sng" algn="ctr">
            <a:solidFill>
              <a:srgbClr val="FC979A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806244" y="4753637"/>
            <a:ext cx="319600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소비자들에게 쉽고 간편하게 관리 할 수 있는 어플 제공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래픽 11">
            <a:extLst>
              <a:ext uri="{FF2B5EF4-FFF2-40B4-BE49-F238E27FC236}">
                <a16:creationId xmlns:a16="http://schemas.microsoft.com/office/drawing/2014/main" xmlns="" id="{48D55692-8B5A-46F2-9717-4AD6F679D7F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159029" y="2701930"/>
            <a:ext cx="652084" cy="652084"/>
          </a:xfrm>
          <a:prstGeom prst="rect">
            <a:avLst/>
          </a:prstGeom>
        </p:spPr>
      </p:pic>
      <p:pic>
        <p:nvPicPr>
          <p:cNvPr id="22" name="그래픽 18">
            <a:extLst>
              <a:ext uri="{FF2B5EF4-FFF2-40B4-BE49-F238E27FC236}">
                <a16:creationId xmlns:a16="http://schemas.microsoft.com/office/drawing/2014/main" xmlns="" id="{33E44549-236E-4669-9E33-E4C49DB7E7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154160" y="2671120"/>
            <a:ext cx="652084" cy="6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FC979A"/>
          </a:solidFill>
          <a:ln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C2AC0D-C513-40BB-9E6F-DB0A292DFFC6}"/>
              </a:ext>
            </a:extLst>
          </p:cNvPr>
          <p:cNvSpPr txBox="1"/>
          <p:nvPr/>
        </p:nvSpPr>
        <p:spPr>
          <a:xfrm>
            <a:off x="287341" y="1657866"/>
            <a:ext cx="5554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역할분리 및 병렬적으로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진행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81BC3AF-E4C2-445A-9E41-650CCF46353E}"/>
              </a:ext>
            </a:extLst>
          </p:cNvPr>
          <p:cNvSpPr txBox="1"/>
          <p:nvPr/>
        </p:nvSpPr>
        <p:spPr>
          <a:xfrm>
            <a:off x="6031391" y="1657866"/>
            <a:ext cx="4545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0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통합 및 테스트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6C30FCF3-A415-4E05-ACC9-A50CC707FE62}"/>
              </a:ext>
            </a:extLst>
          </p:cNvPr>
          <p:cNvSpPr/>
          <p:nvPr/>
        </p:nvSpPr>
        <p:spPr>
          <a:xfrm>
            <a:off x="4342469" y="3736422"/>
            <a:ext cx="685683" cy="643249"/>
          </a:xfrm>
          <a:prstGeom prst="ellipse">
            <a:avLst/>
          </a:prstGeom>
          <a:solidFill>
            <a:srgbClr val="465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F0924E1F-5386-4C83-8F68-84E4F9CB2308}"/>
              </a:ext>
            </a:extLst>
          </p:cNvPr>
          <p:cNvSpPr/>
          <p:nvPr/>
        </p:nvSpPr>
        <p:spPr>
          <a:xfrm>
            <a:off x="4396818" y="4195783"/>
            <a:ext cx="595891" cy="587494"/>
          </a:xfrm>
          <a:prstGeom prst="triangle">
            <a:avLst/>
          </a:prstGeom>
          <a:solidFill>
            <a:srgbClr val="465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A34B5D-89CD-4426-89AF-6AC482CEAA17}"/>
              </a:ext>
            </a:extLst>
          </p:cNvPr>
          <p:cNvSpPr txBox="1"/>
          <p:nvPr/>
        </p:nvSpPr>
        <p:spPr>
          <a:xfrm>
            <a:off x="4432261" y="4839032"/>
            <a:ext cx="59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62F41165-01A4-4B17-A6B7-2B118C152ECA}"/>
              </a:ext>
            </a:extLst>
          </p:cNvPr>
          <p:cNvSpPr/>
          <p:nvPr/>
        </p:nvSpPr>
        <p:spPr>
          <a:xfrm>
            <a:off x="721498" y="2384499"/>
            <a:ext cx="504577" cy="506443"/>
          </a:xfrm>
          <a:prstGeom prst="ellips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xmlns="" id="{917446A4-2626-42EE-8CD5-8AF7537956A4}"/>
              </a:ext>
            </a:extLst>
          </p:cNvPr>
          <p:cNvSpPr/>
          <p:nvPr/>
        </p:nvSpPr>
        <p:spPr>
          <a:xfrm>
            <a:off x="745366" y="2723351"/>
            <a:ext cx="453651" cy="414295"/>
          </a:xfrm>
          <a:prstGeom prst="triangl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45049A5-CBCF-48E5-B1DB-0F087DC2F02A}"/>
              </a:ext>
            </a:extLst>
          </p:cNvPr>
          <p:cNvSpPr txBox="1"/>
          <p:nvPr/>
        </p:nvSpPr>
        <p:spPr>
          <a:xfrm>
            <a:off x="603421" y="3150250"/>
            <a:ext cx="997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Sever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6B47655F-ABC9-4844-8B8D-F00CA928981D}"/>
              </a:ext>
            </a:extLst>
          </p:cNvPr>
          <p:cNvSpPr/>
          <p:nvPr/>
        </p:nvSpPr>
        <p:spPr>
          <a:xfrm>
            <a:off x="721498" y="3650201"/>
            <a:ext cx="504577" cy="506443"/>
          </a:xfrm>
          <a:prstGeom prst="ellips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xmlns="" id="{2692E659-F72D-4374-B2F4-747268CFDEA9}"/>
              </a:ext>
            </a:extLst>
          </p:cNvPr>
          <p:cNvSpPr/>
          <p:nvPr/>
        </p:nvSpPr>
        <p:spPr>
          <a:xfrm>
            <a:off x="745366" y="3989053"/>
            <a:ext cx="453651" cy="414295"/>
          </a:xfrm>
          <a:prstGeom prst="triangl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1E64227-DE90-4D15-833C-AD14C5D3E9E6}"/>
              </a:ext>
            </a:extLst>
          </p:cNvPr>
          <p:cNvSpPr txBox="1"/>
          <p:nvPr/>
        </p:nvSpPr>
        <p:spPr>
          <a:xfrm>
            <a:off x="517350" y="4451612"/>
            <a:ext cx="118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Client(UI)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050E50B8-7C8A-4B82-BB11-5441CB348B9D}"/>
              </a:ext>
            </a:extLst>
          </p:cNvPr>
          <p:cNvSpPr/>
          <p:nvPr/>
        </p:nvSpPr>
        <p:spPr>
          <a:xfrm>
            <a:off x="725046" y="5099588"/>
            <a:ext cx="504577" cy="506443"/>
          </a:xfrm>
          <a:prstGeom prst="ellips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xmlns="" id="{35B3DDFA-64C1-44A8-B35B-056EBCEBD32C}"/>
              </a:ext>
            </a:extLst>
          </p:cNvPr>
          <p:cNvSpPr/>
          <p:nvPr/>
        </p:nvSpPr>
        <p:spPr>
          <a:xfrm>
            <a:off x="748914" y="5438440"/>
            <a:ext cx="453651" cy="414295"/>
          </a:xfrm>
          <a:prstGeom prst="triangl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985C8B0A-AB4A-41D4-B362-9F0C98D86018}"/>
              </a:ext>
            </a:extLst>
          </p:cNvPr>
          <p:cNvSpPr txBox="1"/>
          <p:nvPr/>
        </p:nvSpPr>
        <p:spPr>
          <a:xfrm>
            <a:off x="315924" y="5889096"/>
            <a:ext cx="1592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Client(Service)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ECFE46A8-64B0-4448-A864-375A06182ACC}"/>
              </a:ext>
            </a:extLst>
          </p:cNvPr>
          <p:cNvCxnSpPr>
            <a:cxnSpLocks/>
          </p:cNvCxnSpPr>
          <p:nvPr/>
        </p:nvCxnSpPr>
        <p:spPr>
          <a:xfrm>
            <a:off x="1696857" y="3989054"/>
            <a:ext cx="2229179" cy="257057"/>
          </a:xfrm>
          <a:prstGeom prst="straightConnector1">
            <a:avLst/>
          </a:prstGeom>
          <a:ln>
            <a:solidFill>
              <a:srgbClr val="46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9A682069-B810-43BF-A6AB-B1F6CF4FA93B}"/>
              </a:ext>
            </a:extLst>
          </p:cNvPr>
          <p:cNvCxnSpPr>
            <a:cxnSpLocks/>
          </p:cNvCxnSpPr>
          <p:nvPr/>
        </p:nvCxnSpPr>
        <p:spPr>
          <a:xfrm flipH="1" flipV="1">
            <a:off x="1696857" y="4213854"/>
            <a:ext cx="2229179" cy="215956"/>
          </a:xfrm>
          <a:prstGeom prst="straightConnector1">
            <a:avLst/>
          </a:prstGeom>
          <a:ln>
            <a:solidFill>
              <a:srgbClr val="46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3F5EE9C-3837-49CC-A10A-43723BE7E038}"/>
              </a:ext>
            </a:extLst>
          </p:cNvPr>
          <p:cNvSpPr txBox="1"/>
          <p:nvPr/>
        </p:nvSpPr>
        <p:spPr>
          <a:xfrm rot="381880">
            <a:off x="2417043" y="3821713"/>
            <a:ext cx="130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Confirm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77D85D87-738A-41C2-A1BC-4FB2595EDB49}"/>
              </a:ext>
            </a:extLst>
          </p:cNvPr>
          <p:cNvSpPr txBox="1"/>
          <p:nvPr/>
        </p:nvSpPr>
        <p:spPr>
          <a:xfrm rot="420870">
            <a:off x="2538417" y="4310620"/>
            <a:ext cx="5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DF72FC7F-E43F-4799-9FCC-6C87FC3071BA}"/>
              </a:ext>
            </a:extLst>
          </p:cNvPr>
          <p:cNvCxnSpPr>
            <a:cxnSpLocks/>
          </p:cNvCxnSpPr>
          <p:nvPr/>
        </p:nvCxnSpPr>
        <p:spPr>
          <a:xfrm flipV="1">
            <a:off x="1704989" y="4710100"/>
            <a:ext cx="2227068" cy="773766"/>
          </a:xfrm>
          <a:prstGeom prst="straightConnector1">
            <a:avLst/>
          </a:prstGeom>
          <a:ln>
            <a:solidFill>
              <a:srgbClr val="46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69D6A4DE-5279-40D1-AA75-E4C02596EBEC}"/>
              </a:ext>
            </a:extLst>
          </p:cNvPr>
          <p:cNvCxnSpPr>
            <a:cxnSpLocks/>
          </p:cNvCxnSpPr>
          <p:nvPr/>
        </p:nvCxnSpPr>
        <p:spPr>
          <a:xfrm flipH="1">
            <a:off x="1738277" y="4902161"/>
            <a:ext cx="2296794" cy="819301"/>
          </a:xfrm>
          <a:prstGeom prst="straightConnector1">
            <a:avLst/>
          </a:prstGeom>
          <a:ln>
            <a:solidFill>
              <a:srgbClr val="46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1ABA8F0-267C-4B5B-B706-8DED9490B479}"/>
              </a:ext>
            </a:extLst>
          </p:cNvPr>
          <p:cNvSpPr txBox="1"/>
          <p:nvPr/>
        </p:nvSpPr>
        <p:spPr>
          <a:xfrm rot="20534332">
            <a:off x="2348796" y="4674728"/>
            <a:ext cx="130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Confirm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B159EC4-1D9B-4281-953D-D890D93EC45B}"/>
              </a:ext>
            </a:extLst>
          </p:cNvPr>
          <p:cNvSpPr txBox="1"/>
          <p:nvPr/>
        </p:nvSpPr>
        <p:spPr>
          <a:xfrm rot="20491722">
            <a:off x="2780336" y="5271094"/>
            <a:ext cx="5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3A0FD014-5A40-4DC6-A754-E249E102B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599" y="4056794"/>
            <a:ext cx="2094135" cy="771822"/>
          </a:xfrm>
          <a:prstGeom prst="rect">
            <a:avLst/>
          </a:prstGeom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EB7591FE-2D04-42C7-BB58-224DDFE8C3D4}"/>
              </a:ext>
            </a:extLst>
          </p:cNvPr>
          <p:cNvSpPr/>
          <p:nvPr/>
        </p:nvSpPr>
        <p:spPr>
          <a:xfrm>
            <a:off x="6183776" y="2470129"/>
            <a:ext cx="504577" cy="506443"/>
          </a:xfrm>
          <a:prstGeom prst="ellips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xmlns="" id="{699FD9A8-487F-4343-9D86-E5C85ACC1FB5}"/>
              </a:ext>
            </a:extLst>
          </p:cNvPr>
          <p:cNvSpPr/>
          <p:nvPr/>
        </p:nvSpPr>
        <p:spPr>
          <a:xfrm>
            <a:off x="6207644" y="2808981"/>
            <a:ext cx="453651" cy="414295"/>
          </a:xfrm>
          <a:prstGeom prst="triangl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211FA5DE-9E59-4D24-87B0-C3E73105620E}"/>
              </a:ext>
            </a:extLst>
          </p:cNvPr>
          <p:cNvSpPr txBox="1"/>
          <p:nvPr/>
        </p:nvSpPr>
        <p:spPr>
          <a:xfrm>
            <a:off x="6032264" y="3250226"/>
            <a:ext cx="997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Sever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084C060D-2222-44AB-AFF9-78A43D56D51F}"/>
              </a:ext>
            </a:extLst>
          </p:cNvPr>
          <p:cNvSpPr/>
          <p:nvPr/>
        </p:nvSpPr>
        <p:spPr>
          <a:xfrm>
            <a:off x="8265974" y="2470128"/>
            <a:ext cx="504577" cy="506443"/>
          </a:xfrm>
          <a:prstGeom prst="ellips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xmlns="" id="{6EFFDD08-CF5D-4DD1-AE38-56FA0EF83CE2}"/>
              </a:ext>
            </a:extLst>
          </p:cNvPr>
          <p:cNvSpPr/>
          <p:nvPr/>
        </p:nvSpPr>
        <p:spPr>
          <a:xfrm>
            <a:off x="8289842" y="2808980"/>
            <a:ext cx="453651" cy="414295"/>
          </a:xfrm>
          <a:prstGeom prst="triangl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E0FEA962-1935-4502-8CF6-8FBC4BE6E6C4}"/>
              </a:ext>
            </a:extLst>
          </p:cNvPr>
          <p:cNvSpPr txBox="1"/>
          <p:nvPr/>
        </p:nvSpPr>
        <p:spPr>
          <a:xfrm>
            <a:off x="7972695" y="3264325"/>
            <a:ext cx="118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Client(UI)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A1B41B43-049A-4AE7-8F6C-C20D291348F2}"/>
              </a:ext>
            </a:extLst>
          </p:cNvPr>
          <p:cNvSpPr/>
          <p:nvPr/>
        </p:nvSpPr>
        <p:spPr>
          <a:xfrm>
            <a:off x="10194716" y="2470128"/>
            <a:ext cx="504577" cy="506443"/>
          </a:xfrm>
          <a:prstGeom prst="ellips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xmlns="" id="{0488BC9B-2669-4E1F-B514-1E3DF844D7CF}"/>
              </a:ext>
            </a:extLst>
          </p:cNvPr>
          <p:cNvSpPr/>
          <p:nvPr/>
        </p:nvSpPr>
        <p:spPr>
          <a:xfrm>
            <a:off x="10218584" y="2808980"/>
            <a:ext cx="453651" cy="414295"/>
          </a:xfrm>
          <a:prstGeom prst="triangle">
            <a:avLst/>
          </a:prstGeom>
          <a:solidFill>
            <a:srgbClr val="FC97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B771F853-C6A6-40E0-8846-F5CF6AF13834}"/>
              </a:ext>
            </a:extLst>
          </p:cNvPr>
          <p:cNvSpPr txBox="1"/>
          <p:nvPr/>
        </p:nvSpPr>
        <p:spPr>
          <a:xfrm>
            <a:off x="9706210" y="3264325"/>
            <a:ext cx="1592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Client(Service)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FBC170F7-C985-4FBB-A82D-7AC90D780806}"/>
              </a:ext>
            </a:extLst>
          </p:cNvPr>
          <p:cNvSpPr/>
          <p:nvPr/>
        </p:nvSpPr>
        <p:spPr>
          <a:xfrm>
            <a:off x="8265974" y="5468240"/>
            <a:ext cx="504577" cy="506443"/>
          </a:xfrm>
          <a:prstGeom prst="ellipse">
            <a:avLst/>
          </a:prstGeom>
          <a:solidFill>
            <a:srgbClr val="465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이등변 삼각형 88">
            <a:extLst>
              <a:ext uri="{FF2B5EF4-FFF2-40B4-BE49-F238E27FC236}">
                <a16:creationId xmlns:a16="http://schemas.microsoft.com/office/drawing/2014/main" xmlns="" id="{91856839-4B08-4A45-B261-355049A5B0F6}"/>
              </a:ext>
            </a:extLst>
          </p:cNvPr>
          <p:cNvSpPr/>
          <p:nvPr/>
        </p:nvSpPr>
        <p:spPr>
          <a:xfrm>
            <a:off x="8289842" y="5807092"/>
            <a:ext cx="453651" cy="414295"/>
          </a:xfrm>
          <a:prstGeom prst="triangle">
            <a:avLst/>
          </a:prstGeom>
          <a:solidFill>
            <a:srgbClr val="465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2C29990B-E28D-41AF-A898-583270BDD99C}"/>
              </a:ext>
            </a:extLst>
          </p:cNvPr>
          <p:cNvSpPr txBox="1"/>
          <p:nvPr/>
        </p:nvSpPr>
        <p:spPr>
          <a:xfrm>
            <a:off x="8289842" y="6194756"/>
            <a:ext cx="47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7AA965C2-957D-48BA-A498-195B4F157AA4}"/>
              </a:ext>
            </a:extLst>
          </p:cNvPr>
          <p:cNvCxnSpPr>
            <a:stCxn id="74" idx="2"/>
            <a:endCxn id="71" idx="0"/>
          </p:cNvCxnSpPr>
          <p:nvPr/>
        </p:nvCxnSpPr>
        <p:spPr>
          <a:xfrm>
            <a:off x="6530928" y="3588780"/>
            <a:ext cx="1985739" cy="468014"/>
          </a:xfrm>
          <a:prstGeom prst="straightConnector1">
            <a:avLst/>
          </a:prstGeom>
          <a:ln>
            <a:solidFill>
              <a:srgbClr val="46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6E125A23-3761-4B4E-85F3-14A85AE23FC2}"/>
              </a:ext>
            </a:extLst>
          </p:cNvPr>
          <p:cNvCxnSpPr>
            <a:endCxn id="71" idx="0"/>
          </p:cNvCxnSpPr>
          <p:nvPr/>
        </p:nvCxnSpPr>
        <p:spPr>
          <a:xfrm>
            <a:off x="8516666" y="3511029"/>
            <a:ext cx="1" cy="545765"/>
          </a:xfrm>
          <a:prstGeom prst="straightConnector1">
            <a:avLst/>
          </a:prstGeom>
          <a:ln>
            <a:solidFill>
              <a:srgbClr val="46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AAA4FC46-5455-4DAA-9B1A-371A61F25FD6}"/>
              </a:ext>
            </a:extLst>
          </p:cNvPr>
          <p:cNvCxnSpPr>
            <a:stCxn id="80" idx="2"/>
            <a:endCxn id="71" idx="0"/>
          </p:cNvCxnSpPr>
          <p:nvPr/>
        </p:nvCxnSpPr>
        <p:spPr>
          <a:xfrm flipH="1">
            <a:off x="8516667" y="3602879"/>
            <a:ext cx="1985741" cy="453915"/>
          </a:xfrm>
          <a:prstGeom prst="straightConnector1">
            <a:avLst/>
          </a:prstGeom>
          <a:ln>
            <a:solidFill>
              <a:srgbClr val="46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BE2B6968-D675-4BC4-B838-EDDB41233E75}"/>
              </a:ext>
            </a:extLst>
          </p:cNvPr>
          <p:cNvCxnSpPr/>
          <p:nvPr/>
        </p:nvCxnSpPr>
        <p:spPr>
          <a:xfrm>
            <a:off x="8462562" y="4735776"/>
            <a:ext cx="0" cy="655163"/>
          </a:xfrm>
          <a:prstGeom prst="straightConnector1">
            <a:avLst/>
          </a:prstGeom>
          <a:ln>
            <a:solidFill>
              <a:srgbClr val="46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DEA424D1-2127-4DF4-A092-320302C1BC87}"/>
              </a:ext>
            </a:extLst>
          </p:cNvPr>
          <p:cNvCxnSpPr/>
          <p:nvPr/>
        </p:nvCxnSpPr>
        <p:spPr>
          <a:xfrm flipV="1">
            <a:off x="8557306" y="4725773"/>
            <a:ext cx="0" cy="665166"/>
          </a:xfrm>
          <a:prstGeom prst="straightConnector1">
            <a:avLst/>
          </a:prstGeom>
          <a:ln>
            <a:solidFill>
              <a:srgbClr val="46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47167" y="270902"/>
            <a:ext cx="2446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</a:t>
            </a:r>
            <a:r>
              <a:rPr lang="ko-KR" altLang="en-US" sz="28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개요</a:t>
            </a:r>
            <a:endParaRPr lang="en-US" altLang="ko-KR" sz="28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en-US" altLang="ko-KR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개발방법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6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DF4441FF-6A17-466D-866B-34A9D2199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-526201" y="2000678"/>
            <a:ext cx="7331853" cy="4857322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FC979A"/>
          </a:solidFill>
          <a:ln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803BFDB3-014D-48BA-8222-0D3BC3311BC9}"/>
              </a:ext>
            </a:extLst>
          </p:cNvPr>
          <p:cNvSpPr/>
          <p:nvPr/>
        </p:nvSpPr>
        <p:spPr>
          <a:xfrm>
            <a:off x="2418358" y="6583697"/>
            <a:ext cx="673291" cy="16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47167" y="270902"/>
            <a:ext cx="2446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</a:t>
            </a:r>
            <a:r>
              <a:rPr lang="ko-KR" altLang="en-US" sz="28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개요</a:t>
            </a:r>
            <a:endParaRPr lang="en-US" altLang="ko-KR" sz="28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en-US" altLang="ko-KR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결과물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DF4441FF-6A17-466D-866B-34A9D2199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5390688" y="2000678"/>
            <a:ext cx="7331853" cy="485732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920A12CB-40E9-40AA-844F-E178E1D16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"/>
          <a:stretch/>
        </p:blipFill>
        <p:spPr>
          <a:xfrm>
            <a:off x="8457888" y="957263"/>
            <a:ext cx="1180288" cy="1132348"/>
          </a:xfrm>
          <a:prstGeom prst="rect">
            <a:avLst/>
          </a:prstGeom>
        </p:spPr>
      </p:pic>
      <p:sp>
        <p:nvSpPr>
          <p:cNvPr id="5" name="AutoShape 6" descr="Smiling Girl fre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50" y="962791"/>
            <a:ext cx="1007912" cy="10079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906" y="2714826"/>
            <a:ext cx="3611535" cy="64205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96376" y="3543300"/>
            <a:ext cx="770574" cy="886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16971"/>
          <a:stretch/>
        </p:blipFill>
        <p:spPr>
          <a:xfrm>
            <a:off x="1331043" y="2711093"/>
            <a:ext cx="3645168" cy="538054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012" y="2704444"/>
            <a:ext cx="3611535" cy="6420506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356110" y="3543300"/>
            <a:ext cx="770574" cy="886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rcRect t="16971"/>
          <a:stretch/>
        </p:blipFill>
        <p:spPr>
          <a:xfrm>
            <a:off x="7225448" y="2693316"/>
            <a:ext cx="3645168" cy="5380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214" y="2704617"/>
            <a:ext cx="3659072" cy="65050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55431" y="3676824"/>
            <a:ext cx="3429000" cy="1066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868" y="2704790"/>
            <a:ext cx="3665331" cy="651614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9"/>
          <a:srcRect t="36268"/>
          <a:stretch/>
        </p:blipFill>
        <p:spPr>
          <a:xfrm>
            <a:off x="7213868" y="2686050"/>
            <a:ext cx="3665331" cy="41529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2018" y="2693316"/>
            <a:ext cx="3667125" cy="41529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2913" y="2711093"/>
            <a:ext cx="3686175" cy="65532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1445698" y="5383587"/>
            <a:ext cx="3465076" cy="11720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540770" y="4504830"/>
            <a:ext cx="1058321" cy="11720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0539" y="2704444"/>
            <a:ext cx="3686175" cy="65436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2"/>
          <a:srcRect t="30472"/>
          <a:stretch/>
        </p:blipFill>
        <p:spPr>
          <a:xfrm>
            <a:off x="1321147" y="2708476"/>
            <a:ext cx="3686175" cy="4549680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4239982" y="2795658"/>
            <a:ext cx="670792" cy="5817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321652" y="2721102"/>
            <a:ext cx="3705859" cy="6497042"/>
            <a:chOff x="-7115590" y="1170631"/>
            <a:chExt cx="3654586" cy="649704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7115590" y="1170631"/>
              <a:ext cx="3654586" cy="6497042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-6710959" y="2600443"/>
              <a:ext cx="1891839" cy="3186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20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한달 이벤트 </a:t>
              </a:r>
              <a:r>
                <a:rPr lang="en-US" altLang="ko-KR" sz="120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…</a:t>
              </a:r>
              <a:endParaRPr lang="ko-KR" altLang="en-US" sz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-6710959" y="3127477"/>
              <a:ext cx="1748090" cy="3186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시그니처</a:t>
              </a:r>
              <a:endParaRPr lang="ko-KR" altLang="en-US" sz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-6710959" y="3642032"/>
              <a:ext cx="1748090" cy="3186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추석 오픈시간 변경</a:t>
              </a:r>
              <a:endParaRPr lang="ko-KR" altLang="en-US" sz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4913" y="2721102"/>
            <a:ext cx="370522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2" grpId="0" animBg="1"/>
      <p:bldP spid="12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FC979A"/>
          </a:solidFill>
          <a:ln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47167" y="270902"/>
            <a:ext cx="5174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</a:t>
            </a:r>
            <a:r>
              <a:rPr lang="ko-KR" altLang="en-US" sz="28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기획방법 및 수행절차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쿠폰 설문조사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xmlns="" id="{4EDD4716-DCC4-4AD4-94A8-C2B74FC52F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74363"/>
              </p:ext>
            </p:extLst>
          </p:nvPr>
        </p:nvGraphicFramePr>
        <p:xfrm>
          <a:off x="6687085" y="1044796"/>
          <a:ext cx="3919955" cy="2494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xmlns="" id="{E118E845-32EE-4B56-B828-1CA62AD37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754084"/>
              </p:ext>
            </p:extLst>
          </p:nvPr>
        </p:nvGraphicFramePr>
        <p:xfrm>
          <a:off x="6687085" y="3688079"/>
          <a:ext cx="3919955" cy="2668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CAC39C-FEE5-4221-B77E-362E6737A72C}"/>
              </a:ext>
            </a:extLst>
          </p:cNvPr>
          <p:cNvSpPr txBox="1"/>
          <p:nvPr/>
        </p:nvSpPr>
        <p:spPr>
          <a:xfrm>
            <a:off x="7482496" y="6488490"/>
            <a:ext cx="4152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광운대학교 근처 </a:t>
            </a:r>
            <a:r>
              <a:rPr lang="en-US" altLang="ko-KR" sz="1000" dirty="0"/>
              <a:t>9</a:t>
            </a:r>
            <a:r>
              <a:rPr lang="ko-KR" altLang="en-US" sz="1000" dirty="0"/>
              <a:t>개의 카페 설문조사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048" y="1310913"/>
            <a:ext cx="3797718" cy="5177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33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25" grpId="0">
        <p:bldAsOne/>
      </p:bldGraphic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FC979A"/>
          </a:solidFill>
          <a:ln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47167" y="270902"/>
            <a:ext cx="5174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기획방법 및 수행절차</a:t>
            </a:r>
            <a:endParaRPr lang="en-US" altLang="ko-KR" sz="2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en-US" altLang="ko-KR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쿠폰 설문조사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48" y="1310913"/>
            <a:ext cx="3797718" cy="5177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6880E09-82D9-402D-9562-9AEDF1DD04D8}"/>
              </a:ext>
            </a:extLst>
          </p:cNvPr>
          <p:cNvSpPr txBox="1"/>
          <p:nvPr/>
        </p:nvSpPr>
        <p:spPr>
          <a:xfrm>
            <a:off x="7187007" y="3139713"/>
            <a:ext cx="2856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가격이 부담되어서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A47E25-C005-4C47-982D-6F1DD9DB0F9B}"/>
              </a:ext>
            </a:extLst>
          </p:cNvPr>
          <p:cNvSpPr txBox="1"/>
          <p:nvPr/>
        </p:nvSpPr>
        <p:spPr>
          <a:xfrm>
            <a:off x="7187007" y="3783663"/>
            <a:ext cx="5553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서비스 방법이 복잡할 것 같아서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B7C3FD0F-3C0C-4A22-AFF7-AD9C4B41E8EA}"/>
              </a:ext>
            </a:extLst>
          </p:cNvPr>
          <p:cNvSpPr/>
          <p:nvPr/>
        </p:nvSpPr>
        <p:spPr>
          <a:xfrm>
            <a:off x="6598920" y="3139713"/>
            <a:ext cx="472440" cy="400110"/>
          </a:xfrm>
          <a:prstGeom prst="rightArrow">
            <a:avLst/>
          </a:prstGeom>
          <a:solidFill>
            <a:srgbClr val="465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7C3B44D7-7AE8-43A4-86BC-31E97A283F5A}"/>
              </a:ext>
            </a:extLst>
          </p:cNvPr>
          <p:cNvSpPr/>
          <p:nvPr/>
        </p:nvSpPr>
        <p:spPr>
          <a:xfrm>
            <a:off x="6598920" y="3783663"/>
            <a:ext cx="472440" cy="400110"/>
          </a:xfrm>
          <a:prstGeom prst="rightArrow">
            <a:avLst/>
          </a:prstGeom>
          <a:solidFill>
            <a:srgbClr val="465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D11CDF0D-572D-446B-B1BC-F710516B421A}"/>
              </a:ext>
            </a:extLst>
          </p:cNvPr>
          <p:cNvSpPr/>
          <p:nvPr/>
        </p:nvSpPr>
        <p:spPr>
          <a:xfrm>
            <a:off x="6233160" y="2545080"/>
            <a:ext cx="5455920" cy="2209800"/>
          </a:xfrm>
          <a:prstGeom prst="roundRect">
            <a:avLst/>
          </a:prstGeom>
          <a:noFill/>
          <a:ln w="38100">
            <a:solidFill>
              <a:srgbClr val="FC979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9EF135-1ECC-4429-B5B0-FB8CC6D1354F}"/>
              </a:ext>
            </a:extLst>
          </p:cNvPr>
          <p:cNvSpPr txBox="1"/>
          <p:nvPr/>
        </p:nvSpPr>
        <p:spPr>
          <a:xfrm>
            <a:off x="7571143" y="1838385"/>
            <a:ext cx="338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</a:rPr>
              <a:t>차별화 포인트</a:t>
            </a:r>
            <a:endParaRPr lang="en-US" altLang="ko-KR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9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xmlns="" id="{BD94F39D-9F0A-45AE-AED3-1E741F6CE49D}"/>
              </a:ext>
            </a:extLst>
          </p:cNvPr>
          <p:cNvSpPr/>
          <p:nvPr/>
        </p:nvSpPr>
        <p:spPr>
          <a:xfrm>
            <a:off x="399596" y="3293025"/>
            <a:ext cx="3151138" cy="2724150"/>
          </a:xfrm>
          <a:prstGeom prst="flowChartAlternateProcess">
            <a:avLst/>
          </a:prstGeom>
          <a:noFill/>
          <a:ln w="57150"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별다른 장치가 필요없다</a:t>
            </a:r>
            <a:r>
              <a:rPr lang="en-US" altLang="ko-KR" sz="200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2000" b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서비스를 저렴하게 </a:t>
            </a:r>
            <a:endParaRPr lang="en-US" altLang="ko-KR" sz="2000" b="1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제공가능</a:t>
            </a:r>
            <a:endParaRPr lang="en-US" altLang="ko-KR" sz="2000" b="1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8" name="Picture 4" descr="비콘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6" r="48927"/>
          <a:stretch/>
        </p:blipFill>
        <p:spPr bwMode="auto">
          <a:xfrm>
            <a:off x="846482" y="1664005"/>
            <a:ext cx="2255830" cy="17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각 삼각형 3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FC979A"/>
          </a:solidFill>
          <a:ln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7167" y="270902"/>
            <a:ext cx="5174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기획방법 및 수행절차</a:t>
            </a:r>
            <a:endParaRPr lang="en-US" altLang="ko-KR" sz="2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en-US" altLang="ko-KR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기획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1026" name="Picture 2" descr="태블릿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26" y="2635075"/>
            <a:ext cx="1695838" cy="109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>
            <a:stCxn id="1026" idx="1"/>
          </p:cNvCxnSpPr>
          <p:nvPr/>
        </p:nvCxnSpPr>
        <p:spPr>
          <a:xfrm flipV="1">
            <a:off x="1155126" y="1891923"/>
            <a:ext cx="1695838" cy="1288243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1026" idx="3"/>
          </p:cNvCxnSpPr>
          <p:nvPr/>
        </p:nvCxnSpPr>
        <p:spPr>
          <a:xfrm>
            <a:off x="1155126" y="1930400"/>
            <a:ext cx="1695838" cy="124976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xmlns="" id="{BD94F39D-9F0A-45AE-AED3-1E741F6CE49D}"/>
              </a:ext>
            </a:extLst>
          </p:cNvPr>
          <p:cNvSpPr/>
          <p:nvPr/>
        </p:nvSpPr>
        <p:spPr>
          <a:xfrm>
            <a:off x="4515008" y="3293025"/>
            <a:ext cx="3151138" cy="2724150"/>
          </a:xfrm>
          <a:prstGeom prst="flowChartAlternateProcess">
            <a:avLst/>
          </a:prstGeom>
          <a:noFill/>
          <a:ln w="57150"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응답 최소화</a:t>
            </a:r>
            <a:endParaRPr lang="en-US" altLang="ko-KR" sz="20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2000" b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편리성 극대화</a:t>
            </a:r>
            <a:endParaRPr lang="en-US" altLang="ko-KR" sz="2000" b="1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21615" y="3144946"/>
            <a:ext cx="1448678" cy="375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5359863" y="2282530"/>
            <a:ext cx="1372181" cy="1372181"/>
            <a:chOff x="7284243" y="2212099"/>
            <a:chExt cx="1372181" cy="1372181"/>
          </a:xfrm>
        </p:grpSpPr>
        <p:pic>
          <p:nvPicPr>
            <p:cNvPr id="32" name="그래픽 11">
              <a:extLst>
                <a:ext uri="{FF2B5EF4-FFF2-40B4-BE49-F238E27FC236}">
                  <a16:creationId xmlns:a16="http://schemas.microsoft.com/office/drawing/2014/main" xmlns="" id="{48D55692-8B5A-46F2-9717-4AD6F679D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7619290" y="2547146"/>
              <a:ext cx="702086" cy="70208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375452D5-61F2-47EB-B4B2-565FB0F68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243" y="2212099"/>
              <a:ext cx="1372181" cy="1372181"/>
            </a:xfrm>
            <a:prstGeom prst="rect">
              <a:avLst/>
            </a:prstGeom>
          </p:spPr>
        </p:pic>
      </p:grp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xmlns="" id="{BD94F39D-9F0A-45AE-AED3-1E741F6CE49D}"/>
              </a:ext>
            </a:extLst>
          </p:cNvPr>
          <p:cNvSpPr/>
          <p:nvPr/>
        </p:nvSpPr>
        <p:spPr>
          <a:xfrm>
            <a:off x="8523553" y="3293025"/>
            <a:ext cx="3151138" cy="2724150"/>
          </a:xfrm>
          <a:prstGeom prst="flowChartAlternateProcess">
            <a:avLst/>
          </a:prstGeom>
          <a:noFill/>
          <a:ln w="57150"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종이쿠폰에 </a:t>
            </a:r>
            <a:endParaRPr lang="en-US" altLang="ko-KR" sz="200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적립하는 인터페이스</a:t>
            </a:r>
            <a:endParaRPr lang="en-US" altLang="ko-KR" sz="200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2000" b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익숙한 인터페이스</a:t>
            </a:r>
            <a:endParaRPr lang="en-US" altLang="ko-KR" sz="2000" b="1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178372" y="3144946"/>
            <a:ext cx="1841500" cy="375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3"/>
          <a:srcRect t="28356" b="17852"/>
          <a:stretch/>
        </p:blipFill>
        <p:spPr>
          <a:xfrm>
            <a:off x="9047784" y="1781264"/>
            <a:ext cx="2198939" cy="210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30" grpId="0" animBg="1"/>
      <p:bldP spid="38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FC979A"/>
          </a:solidFill>
          <a:ln>
            <a:solidFill>
              <a:srgbClr val="FC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47167" y="270902"/>
            <a:ext cx="5174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기획방법 및 </a:t>
            </a:r>
            <a:r>
              <a:rPr lang="ko-KR" altLang="en-US" sz="28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수행절차</a:t>
            </a:r>
            <a:endParaRPr lang="en-US" altLang="ko-KR" sz="28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- </a:t>
            </a:r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수행절차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AA0DA59-A2F9-47B4-81F9-9AF29B6D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41" y="2211548"/>
            <a:ext cx="3752850" cy="2814638"/>
          </a:xfrm>
          <a:prstGeom prst="roundRect">
            <a:avLst/>
          </a:prstGeom>
          <a:effectLst>
            <a:softEdge rad="0"/>
          </a:effectLst>
        </p:spPr>
      </p:pic>
      <p:grpSp>
        <p:nvGrpSpPr>
          <p:cNvPr id="4" name="그룹 3"/>
          <p:cNvGrpSpPr/>
          <p:nvPr/>
        </p:nvGrpSpPr>
        <p:grpSpPr>
          <a:xfrm>
            <a:off x="8008806" y="2552825"/>
            <a:ext cx="3230694" cy="3073526"/>
            <a:chOff x="8008806" y="2552825"/>
            <a:chExt cx="3230694" cy="307352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83900225-0E7F-43C6-A84D-34CDA13DA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57"/>
            <a:stretch/>
          </p:blipFill>
          <p:spPr>
            <a:xfrm>
              <a:off x="9403080" y="2552825"/>
              <a:ext cx="1836420" cy="2013144"/>
            </a:xfrm>
            <a:prstGeom prst="round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4E08A1F-1F6B-4760-89CE-242A51262712}"/>
                </a:ext>
              </a:extLst>
            </p:cNvPr>
            <p:cNvSpPr txBox="1"/>
            <p:nvPr/>
          </p:nvSpPr>
          <p:spPr>
            <a:xfrm>
              <a:off x="9749790" y="5226241"/>
              <a:ext cx="14897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다음_Regular" panose="02000603060000000000" pitchFamily="2" charset="-127"/>
                  <a:ea typeface="다음_Regular" panose="02000603060000000000" pitchFamily="2" charset="-127"/>
                </a:rPr>
                <a:t>QPhone</a:t>
              </a:r>
              <a:endParaRPr lang="ko-KR" altLang="en-US" sz="20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xmlns="" id="{085DD0F2-D78D-4B97-A32B-1897BCF70268}"/>
                </a:ext>
              </a:extLst>
            </p:cNvPr>
            <p:cNvSpPr/>
            <p:nvPr/>
          </p:nvSpPr>
          <p:spPr>
            <a:xfrm>
              <a:off x="8008806" y="3330796"/>
              <a:ext cx="685800" cy="457200"/>
            </a:xfrm>
            <a:prstGeom prst="rightArrow">
              <a:avLst/>
            </a:prstGeom>
            <a:solidFill>
              <a:srgbClr val="FC979A"/>
            </a:solidFill>
            <a:ln>
              <a:solidFill>
                <a:srgbClr val="FC97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4E08A1F-1F6B-4760-89CE-242A51262712}"/>
              </a:ext>
            </a:extLst>
          </p:cNvPr>
          <p:cNvSpPr txBox="1"/>
          <p:nvPr/>
        </p:nvSpPr>
        <p:spPr>
          <a:xfrm>
            <a:off x="994937" y="5226241"/>
            <a:ext cx="2337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스터디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84031" y="2211547"/>
            <a:ext cx="3526468" cy="3428965"/>
            <a:chOff x="4284031" y="2211547"/>
            <a:chExt cx="3526468" cy="34289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08799656-FF16-4BEF-A5ED-D44561B2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798" y="2211547"/>
              <a:ext cx="2695701" cy="26957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4E08A1F-1F6B-4760-89CE-242A51262712}"/>
                </a:ext>
              </a:extLst>
            </p:cNvPr>
            <p:cNvSpPr txBox="1"/>
            <p:nvPr/>
          </p:nvSpPr>
          <p:spPr>
            <a:xfrm>
              <a:off x="5293819" y="5240402"/>
              <a:ext cx="23376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화살표: 오른쪽 19">
              <a:extLst>
                <a:ext uri="{FF2B5EF4-FFF2-40B4-BE49-F238E27FC236}">
                  <a16:creationId xmlns:a16="http://schemas.microsoft.com/office/drawing/2014/main" xmlns="" id="{085DD0F2-D78D-4B97-A32B-1897BCF70268}"/>
                </a:ext>
              </a:extLst>
            </p:cNvPr>
            <p:cNvSpPr/>
            <p:nvPr/>
          </p:nvSpPr>
          <p:spPr>
            <a:xfrm>
              <a:off x="4284031" y="3390267"/>
              <a:ext cx="685800" cy="457200"/>
            </a:xfrm>
            <a:prstGeom prst="rightArrow">
              <a:avLst/>
            </a:prstGeom>
            <a:solidFill>
              <a:srgbClr val="FC979A"/>
            </a:solidFill>
            <a:ln>
              <a:solidFill>
                <a:srgbClr val="FC97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01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528</Words>
  <Application>Microsoft Office PowerPoint</Application>
  <PresentationFormat>와이드스크린</PresentationFormat>
  <Paragraphs>129</Paragraphs>
  <Slides>15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다음_SemiBold</vt:lpstr>
      <vt:lpstr>Wingdings</vt:lpstr>
      <vt:lpstr>나눔바른고딕</vt:lpstr>
      <vt:lpstr>Arial</vt:lpstr>
      <vt:lpstr>다음_Regular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김오영</cp:lastModifiedBy>
  <cp:revision>80</cp:revision>
  <dcterms:created xsi:type="dcterms:W3CDTF">2014-11-03T03:59:00Z</dcterms:created>
  <dcterms:modified xsi:type="dcterms:W3CDTF">2017-11-02T02:55:19Z</dcterms:modified>
</cp:coreProperties>
</file>